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334" r:id="rId5"/>
    <p:sldId id="316" r:id="rId6"/>
    <p:sldId id="337" r:id="rId7"/>
    <p:sldId id="342" r:id="rId8"/>
    <p:sldId id="343" r:id="rId9"/>
    <p:sldId id="324" r:id="rId10"/>
    <p:sldId id="357" r:id="rId11"/>
    <p:sldId id="364" r:id="rId12"/>
    <p:sldId id="346" r:id="rId13"/>
    <p:sldId id="350" r:id="rId14"/>
    <p:sldId id="345" r:id="rId15"/>
    <p:sldId id="351" r:id="rId16"/>
    <p:sldId id="352" r:id="rId17"/>
    <p:sldId id="328" r:id="rId18"/>
    <p:sldId id="363" r:id="rId19"/>
    <p:sldId id="358" r:id="rId20"/>
    <p:sldId id="331" r:id="rId21"/>
    <p:sldId id="365" r:id="rId22"/>
    <p:sldId id="356" r:id="rId23"/>
    <p:sldId id="349" r:id="rId24"/>
    <p:sldId id="3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5250A-4706-45E9-92E1-C42CA196FE00}" v="50" dt="2024-04-14T20:47:53.158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84967" autoAdjust="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2CE5D-E5B7-41A0-8DA1-25D8D2630D07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5BAD0AD-DA76-4CC9-B954-74A774DA5719}">
      <dgm:prSet/>
      <dgm:spPr/>
      <dgm:t>
        <a:bodyPr/>
        <a:lstStyle/>
        <a:p>
          <a:r>
            <a:rPr lang="en-US"/>
            <a:t>Example Shows 8% of Cost Covered:</a:t>
          </a:r>
        </a:p>
      </dgm:t>
    </dgm:pt>
    <dgm:pt modelId="{77C28A18-E342-40E9-B14C-EE68D1C46029}" type="parTrans" cxnId="{C0CAB1BD-A256-412F-B44E-53E2C619F3C0}">
      <dgm:prSet/>
      <dgm:spPr/>
      <dgm:t>
        <a:bodyPr/>
        <a:lstStyle/>
        <a:p>
          <a:endParaRPr lang="en-US"/>
        </a:p>
      </dgm:t>
    </dgm:pt>
    <dgm:pt modelId="{F225DACB-E93C-43C2-A62D-E52ADDA81C76}" type="sibTrans" cxnId="{C0CAB1BD-A256-412F-B44E-53E2C619F3C0}">
      <dgm:prSet/>
      <dgm:spPr/>
      <dgm:t>
        <a:bodyPr/>
        <a:lstStyle/>
        <a:p>
          <a:endParaRPr lang="en-US"/>
        </a:p>
      </dgm:t>
    </dgm:pt>
    <dgm:pt modelId="{48631529-9B8E-4305-AF8F-1968A0EB8F60}">
      <dgm:prSet/>
      <dgm:spPr/>
      <dgm:t>
        <a:bodyPr/>
        <a:lstStyle/>
        <a:p>
          <a:r>
            <a:rPr lang="en-US"/>
            <a:t>Median Project Cost: $31,164</a:t>
          </a:r>
        </a:p>
      </dgm:t>
    </dgm:pt>
    <dgm:pt modelId="{D0089803-64E0-4C86-ABB3-1316852E8AE0}" type="parTrans" cxnId="{BA646D5B-E9B2-49C5-B14F-1F3B1AFAACB9}">
      <dgm:prSet/>
      <dgm:spPr/>
      <dgm:t>
        <a:bodyPr/>
        <a:lstStyle/>
        <a:p>
          <a:endParaRPr lang="en-US"/>
        </a:p>
      </dgm:t>
    </dgm:pt>
    <dgm:pt modelId="{1AF92DC3-1ADE-4A40-A60E-8AEE66586CF4}" type="sibTrans" cxnId="{BA646D5B-E9B2-49C5-B14F-1F3B1AFAACB9}">
      <dgm:prSet/>
      <dgm:spPr/>
      <dgm:t>
        <a:bodyPr/>
        <a:lstStyle/>
        <a:p>
          <a:endParaRPr lang="en-US"/>
        </a:p>
      </dgm:t>
    </dgm:pt>
    <dgm:pt modelId="{DF69B610-EAE3-43B6-92B3-5AEE4ABACBE8}">
      <dgm:prSet/>
      <dgm:spPr/>
      <dgm:t>
        <a:bodyPr/>
        <a:lstStyle/>
        <a:p>
          <a:r>
            <a:rPr lang="en-US"/>
            <a:t>Median Incentive Amount: $2,545</a:t>
          </a:r>
        </a:p>
      </dgm:t>
    </dgm:pt>
    <dgm:pt modelId="{97C2ABA0-CC08-4A2D-808B-70FD0A65BFAB}" type="parTrans" cxnId="{5CD850A0-3A17-45D1-ABFA-97C1AFA73A54}">
      <dgm:prSet/>
      <dgm:spPr/>
      <dgm:t>
        <a:bodyPr/>
        <a:lstStyle/>
        <a:p>
          <a:endParaRPr lang="en-US"/>
        </a:p>
      </dgm:t>
    </dgm:pt>
    <dgm:pt modelId="{6AD7A474-1E2B-47C7-90CB-FFCE55C61666}" type="sibTrans" cxnId="{5CD850A0-3A17-45D1-ABFA-97C1AFA73A54}">
      <dgm:prSet/>
      <dgm:spPr/>
      <dgm:t>
        <a:bodyPr/>
        <a:lstStyle/>
        <a:p>
          <a:endParaRPr lang="en-US"/>
        </a:p>
      </dgm:t>
    </dgm:pt>
    <dgm:pt modelId="{B90CE005-642C-44FE-B8FA-40558F95764B}">
      <dgm:prSet/>
      <dgm:spPr/>
      <dgm:t>
        <a:bodyPr/>
        <a:lstStyle/>
        <a:p>
          <a:r>
            <a:rPr lang="en-US" dirty="0"/>
            <a:t>Model Guidance for Low or High Dollar Amounts:</a:t>
          </a:r>
        </a:p>
      </dgm:t>
    </dgm:pt>
    <dgm:pt modelId="{EC38A111-288C-46D2-8C81-2B58AAE3D76D}" type="parTrans" cxnId="{2FF2F2A8-FF5B-44A8-807F-0BFE9BA228E0}">
      <dgm:prSet/>
      <dgm:spPr/>
      <dgm:t>
        <a:bodyPr/>
        <a:lstStyle/>
        <a:p>
          <a:endParaRPr lang="en-US"/>
        </a:p>
      </dgm:t>
    </dgm:pt>
    <dgm:pt modelId="{2A22B489-3F4C-44D2-9D2A-F683EC6CE1BC}" type="sibTrans" cxnId="{2FF2F2A8-FF5B-44A8-807F-0BFE9BA228E0}">
      <dgm:prSet/>
      <dgm:spPr/>
      <dgm:t>
        <a:bodyPr/>
        <a:lstStyle/>
        <a:p>
          <a:endParaRPr lang="en-US"/>
        </a:p>
      </dgm:t>
    </dgm:pt>
    <dgm:pt modelId="{455989F5-F6AC-4B8D-A95B-DD220E344D11}">
      <dgm:prSet/>
      <dgm:spPr/>
      <dgm:t>
        <a:bodyPr/>
        <a:lstStyle/>
        <a:p>
          <a:r>
            <a:rPr lang="en-US"/>
            <a:t>Low - $0 to $2,545</a:t>
          </a:r>
        </a:p>
      </dgm:t>
    </dgm:pt>
    <dgm:pt modelId="{3FF30DF3-EF36-4290-96DF-F55016F742AB}" type="parTrans" cxnId="{D7A86984-8875-452D-B583-BCE3A431C1BE}">
      <dgm:prSet/>
      <dgm:spPr/>
      <dgm:t>
        <a:bodyPr/>
        <a:lstStyle/>
        <a:p>
          <a:endParaRPr lang="en-US"/>
        </a:p>
      </dgm:t>
    </dgm:pt>
    <dgm:pt modelId="{43229DFC-F739-45B2-99E6-CB3F9D844B2E}" type="sibTrans" cxnId="{D7A86984-8875-452D-B583-BCE3A431C1BE}">
      <dgm:prSet/>
      <dgm:spPr/>
      <dgm:t>
        <a:bodyPr/>
        <a:lstStyle/>
        <a:p>
          <a:endParaRPr lang="en-US"/>
        </a:p>
      </dgm:t>
    </dgm:pt>
    <dgm:pt modelId="{4AC54DE5-ACAA-45B9-88C5-34CF99BF449A}">
      <dgm:prSet/>
      <dgm:spPr/>
      <dgm:t>
        <a:bodyPr/>
        <a:lstStyle/>
        <a:p>
          <a:r>
            <a:rPr lang="en-US"/>
            <a:t>High - $2,546 to $200,000</a:t>
          </a:r>
        </a:p>
      </dgm:t>
    </dgm:pt>
    <dgm:pt modelId="{C2171FAA-CF26-435D-AD00-A6ED97C6836A}" type="parTrans" cxnId="{BDD1DBAA-86F2-41EA-B247-A787C1882C58}">
      <dgm:prSet/>
      <dgm:spPr/>
      <dgm:t>
        <a:bodyPr/>
        <a:lstStyle/>
        <a:p>
          <a:endParaRPr lang="en-US"/>
        </a:p>
      </dgm:t>
    </dgm:pt>
    <dgm:pt modelId="{987053B7-281B-4C88-9701-36DA8307300A}" type="sibTrans" cxnId="{BDD1DBAA-86F2-41EA-B247-A787C1882C58}">
      <dgm:prSet/>
      <dgm:spPr/>
      <dgm:t>
        <a:bodyPr/>
        <a:lstStyle/>
        <a:p>
          <a:endParaRPr lang="en-US"/>
        </a:p>
      </dgm:t>
    </dgm:pt>
    <dgm:pt modelId="{CC0EA54B-05DF-4F9B-B0CB-54466EC398A6}" type="pres">
      <dgm:prSet presAssocID="{8F32CE5D-E5B7-41A0-8DA1-25D8D2630D07}" presName="linear" presStyleCnt="0">
        <dgm:presLayoutVars>
          <dgm:dir/>
          <dgm:animLvl val="lvl"/>
          <dgm:resizeHandles val="exact"/>
        </dgm:presLayoutVars>
      </dgm:prSet>
      <dgm:spPr/>
    </dgm:pt>
    <dgm:pt modelId="{57B5B0D4-EF76-4A43-90D2-069C53B1981C}" type="pres">
      <dgm:prSet presAssocID="{25BAD0AD-DA76-4CC9-B954-74A774DA5719}" presName="parentLin" presStyleCnt="0"/>
      <dgm:spPr/>
    </dgm:pt>
    <dgm:pt modelId="{42C1F132-16A2-42E9-A9BF-A854FFA2D98C}" type="pres">
      <dgm:prSet presAssocID="{25BAD0AD-DA76-4CC9-B954-74A774DA5719}" presName="parentLeftMargin" presStyleLbl="node1" presStyleIdx="0" presStyleCnt="2"/>
      <dgm:spPr/>
    </dgm:pt>
    <dgm:pt modelId="{C6AA04C7-A20E-46E7-A17A-0B976D0D1AEC}" type="pres">
      <dgm:prSet presAssocID="{25BAD0AD-DA76-4CC9-B954-74A774DA57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5DF5BDF-2EB7-483D-ADF3-0016F3833E50}" type="pres">
      <dgm:prSet presAssocID="{25BAD0AD-DA76-4CC9-B954-74A774DA5719}" presName="negativeSpace" presStyleCnt="0"/>
      <dgm:spPr/>
    </dgm:pt>
    <dgm:pt modelId="{92424847-3EDC-4E4B-84B2-56E8EE040107}" type="pres">
      <dgm:prSet presAssocID="{25BAD0AD-DA76-4CC9-B954-74A774DA5719}" presName="childText" presStyleLbl="conFgAcc1" presStyleIdx="0" presStyleCnt="2">
        <dgm:presLayoutVars>
          <dgm:bulletEnabled val="1"/>
        </dgm:presLayoutVars>
      </dgm:prSet>
      <dgm:spPr/>
    </dgm:pt>
    <dgm:pt modelId="{D34F2956-BC64-4D67-80B7-BFE3C37BAE9C}" type="pres">
      <dgm:prSet presAssocID="{F225DACB-E93C-43C2-A62D-E52ADDA81C76}" presName="spaceBetweenRectangles" presStyleCnt="0"/>
      <dgm:spPr/>
    </dgm:pt>
    <dgm:pt modelId="{B31DCBF9-9B35-4295-868A-E7B68BA1B13A}" type="pres">
      <dgm:prSet presAssocID="{B90CE005-642C-44FE-B8FA-40558F95764B}" presName="parentLin" presStyleCnt="0"/>
      <dgm:spPr/>
    </dgm:pt>
    <dgm:pt modelId="{FABE7EBC-5187-4FE5-A113-80BBE739825A}" type="pres">
      <dgm:prSet presAssocID="{B90CE005-642C-44FE-B8FA-40558F95764B}" presName="parentLeftMargin" presStyleLbl="node1" presStyleIdx="0" presStyleCnt="2"/>
      <dgm:spPr/>
    </dgm:pt>
    <dgm:pt modelId="{65A7A11B-BA96-448B-8502-30553A65E535}" type="pres">
      <dgm:prSet presAssocID="{B90CE005-642C-44FE-B8FA-40558F95764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CA88C7B-F4D8-49C3-AA29-8676599D2F01}" type="pres">
      <dgm:prSet presAssocID="{B90CE005-642C-44FE-B8FA-40558F95764B}" presName="negativeSpace" presStyleCnt="0"/>
      <dgm:spPr/>
    </dgm:pt>
    <dgm:pt modelId="{1AFB854B-CA33-4590-AAEB-1D57D9764417}" type="pres">
      <dgm:prSet presAssocID="{B90CE005-642C-44FE-B8FA-40558F95764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A8BE239-C1A8-43DC-8295-11A1EC2758FC}" type="presOf" srcId="{DF69B610-EAE3-43B6-92B3-5AEE4ABACBE8}" destId="{92424847-3EDC-4E4B-84B2-56E8EE040107}" srcOrd="0" destOrd="1" presId="urn:microsoft.com/office/officeart/2005/8/layout/list1"/>
    <dgm:cxn modelId="{BA646D5B-E9B2-49C5-B14F-1F3B1AFAACB9}" srcId="{25BAD0AD-DA76-4CC9-B954-74A774DA5719}" destId="{48631529-9B8E-4305-AF8F-1968A0EB8F60}" srcOrd="0" destOrd="0" parTransId="{D0089803-64E0-4C86-ABB3-1316852E8AE0}" sibTransId="{1AF92DC3-1ADE-4A40-A60E-8AEE66586CF4}"/>
    <dgm:cxn modelId="{F7E9E945-263E-4925-83AB-B862488FEB6D}" type="presOf" srcId="{B90CE005-642C-44FE-B8FA-40558F95764B}" destId="{FABE7EBC-5187-4FE5-A113-80BBE739825A}" srcOrd="0" destOrd="0" presId="urn:microsoft.com/office/officeart/2005/8/layout/list1"/>
    <dgm:cxn modelId="{23DE4168-D5CC-49CB-9295-68A43B15A970}" type="presOf" srcId="{48631529-9B8E-4305-AF8F-1968A0EB8F60}" destId="{92424847-3EDC-4E4B-84B2-56E8EE040107}" srcOrd="0" destOrd="0" presId="urn:microsoft.com/office/officeart/2005/8/layout/list1"/>
    <dgm:cxn modelId="{D7A86984-8875-452D-B583-BCE3A431C1BE}" srcId="{B90CE005-642C-44FE-B8FA-40558F95764B}" destId="{455989F5-F6AC-4B8D-A95B-DD220E344D11}" srcOrd="0" destOrd="0" parTransId="{3FF30DF3-EF36-4290-96DF-F55016F742AB}" sibTransId="{43229DFC-F739-45B2-99E6-CB3F9D844B2E}"/>
    <dgm:cxn modelId="{5CD850A0-3A17-45D1-ABFA-97C1AFA73A54}" srcId="{25BAD0AD-DA76-4CC9-B954-74A774DA5719}" destId="{DF69B610-EAE3-43B6-92B3-5AEE4ABACBE8}" srcOrd="1" destOrd="0" parTransId="{97C2ABA0-CC08-4A2D-808B-70FD0A65BFAB}" sibTransId="{6AD7A474-1E2B-47C7-90CB-FFCE55C61666}"/>
    <dgm:cxn modelId="{2FF2F2A8-FF5B-44A8-807F-0BFE9BA228E0}" srcId="{8F32CE5D-E5B7-41A0-8DA1-25D8D2630D07}" destId="{B90CE005-642C-44FE-B8FA-40558F95764B}" srcOrd="1" destOrd="0" parTransId="{EC38A111-288C-46D2-8C81-2B58AAE3D76D}" sibTransId="{2A22B489-3F4C-44D2-9D2A-F683EC6CE1BC}"/>
    <dgm:cxn modelId="{BDD1DBAA-86F2-41EA-B247-A787C1882C58}" srcId="{B90CE005-642C-44FE-B8FA-40558F95764B}" destId="{4AC54DE5-ACAA-45B9-88C5-34CF99BF449A}" srcOrd="1" destOrd="0" parTransId="{C2171FAA-CF26-435D-AD00-A6ED97C6836A}" sibTransId="{987053B7-281B-4C88-9701-36DA8307300A}"/>
    <dgm:cxn modelId="{E44460BA-9B54-464D-B6D2-A2F82F027525}" type="presOf" srcId="{25BAD0AD-DA76-4CC9-B954-74A774DA5719}" destId="{C6AA04C7-A20E-46E7-A17A-0B976D0D1AEC}" srcOrd="1" destOrd="0" presId="urn:microsoft.com/office/officeart/2005/8/layout/list1"/>
    <dgm:cxn modelId="{2E7634BD-A2C3-4FF6-8ACD-F9D7E0E2B313}" type="presOf" srcId="{B90CE005-642C-44FE-B8FA-40558F95764B}" destId="{65A7A11B-BA96-448B-8502-30553A65E535}" srcOrd="1" destOrd="0" presId="urn:microsoft.com/office/officeart/2005/8/layout/list1"/>
    <dgm:cxn modelId="{C0CAB1BD-A256-412F-B44E-53E2C619F3C0}" srcId="{8F32CE5D-E5B7-41A0-8DA1-25D8D2630D07}" destId="{25BAD0AD-DA76-4CC9-B954-74A774DA5719}" srcOrd="0" destOrd="0" parTransId="{77C28A18-E342-40E9-B14C-EE68D1C46029}" sibTransId="{F225DACB-E93C-43C2-A62D-E52ADDA81C76}"/>
    <dgm:cxn modelId="{80D7EFC8-03E8-464D-B104-7EAFAD93704D}" type="presOf" srcId="{455989F5-F6AC-4B8D-A95B-DD220E344D11}" destId="{1AFB854B-CA33-4590-AAEB-1D57D9764417}" srcOrd="0" destOrd="0" presId="urn:microsoft.com/office/officeart/2005/8/layout/list1"/>
    <dgm:cxn modelId="{8C0202DE-6952-4E3E-9E10-1A2A62544803}" type="presOf" srcId="{25BAD0AD-DA76-4CC9-B954-74A774DA5719}" destId="{42C1F132-16A2-42E9-A9BF-A854FFA2D98C}" srcOrd="0" destOrd="0" presId="urn:microsoft.com/office/officeart/2005/8/layout/list1"/>
    <dgm:cxn modelId="{61AC87F0-9B22-4D30-AF81-8CA32E086BC3}" type="presOf" srcId="{8F32CE5D-E5B7-41A0-8DA1-25D8D2630D07}" destId="{CC0EA54B-05DF-4F9B-B0CB-54466EC398A6}" srcOrd="0" destOrd="0" presId="urn:microsoft.com/office/officeart/2005/8/layout/list1"/>
    <dgm:cxn modelId="{B3EDA6FC-A3C0-4F20-865F-213DB86C169E}" type="presOf" srcId="{4AC54DE5-ACAA-45B9-88C5-34CF99BF449A}" destId="{1AFB854B-CA33-4590-AAEB-1D57D9764417}" srcOrd="0" destOrd="1" presId="urn:microsoft.com/office/officeart/2005/8/layout/list1"/>
    <dgm:cxn modelId="{DCEEC3F4-5183-4281-91EB-210ABE1EF697}" type="presParOf" srcId="{CC0EA54B-05DF-4F9B-B0CB-54466EC398A6}" destId="{57B5B0D4-EF76-4A43-90D2-069C53B1981C}" srcOrd="0" destOrd="0" presId="urn:microsoft.com/office/officeart/2005/8/layout/list1"/>
    <dgm:cxn modelId="{1B2ACCB7-535D-40AA-ADFE-6F3F4D5108D1}" type="presParOf" srcId="{57B5B0D4-EF76-4A43-90D2-069C53B1981C}" destId="{42C1F132-16A2-42E9-A9BF-A854FFA2D98C}" srcOrd="0" destOrd="0" presId="urn:microsoft.com/office/officeart/2005/8/layout/list1"/>
    <dgm:cxn modelId="{D74BF870-4B45-4A27-86DD-D73ED9760BF2}" type="presParOf" srcId="{57B5B0D4-EF76-4A43-90D2-069C53B1981C}" destId="{C6AA04C7-A20E-46E7-A17A-0B976D0D1AEC}" srcOrd="1" destOrd="0" presId="urn:microsoft.com/office/officeart/2005/8/layout/list1"/>
    <dgm:cxn modelId="{74902C76-B62C-481F-A6B7-C6C7140B5F32}" type="presParOf" srcId="{CC0EA54B-05DF-4F9B-B0CB-54466EC398A6}" destId="{95DF5BDF-2EB7-483D-ADF3-0016F3833E50}" srcOrd="1" destOrd="0" presId="urn:microsoft.com/office/officeart/2005/8/layout/list1"/>
    <dgm:cxn modelId="{7388F390-DB7A-466F-816A-32D572D77859}" type="presParOf" srcId="{CC0EA54B-05DF-4F9B-B0CB-54466EC398A6}" destId="{92424847-3EDC-4E4B-84B2-56E8EE040107}" srcOrd="2" destOrd="0" presId="urn:microsoft.com/office/officeart/2005/8/layout/list1"/>
    <dgm:cxn modelId="{12F35AB5-56C2-41D8-B6A8-C500D51188B8}" type="presParOf" srcId="{CC0EA54B-05DF-4F9B-B0CB-54466EC398A6}" destId="{D34F2956-BC64-4D67-80B7-BFE3C37BAE9C}" srcOrd="3" destOrd="0" presId="urn:microsoft.com/office/officeart/2005/8/layout/list1"/>
    <dgm:cxn modelId="{4B71FFBF-13E3-417D-81ED-303C0F0A8EF0}" type="presParOf" srcId="{CC0EA54B-05DF-4F9B-B0CB-54466EC398A6}" destId="{B31DCBF9-9B35-4295-868A-E7B68BA1B13A}" srcOrd="4" destOrd="0" presId="urn:microsoft.com/office/officeart/2005/8/layout/list1"/>
    <dgm:cxn modelId="{598A7AD6-D5F4-4567-94B3-5230651FF9C1}" type="presParOf" srcId="{B31DCBF9-9B35-4295-868A-E7B68BA1B13A}" destId="{FABE7EBC-5187-4FE5-A113-80BBE739825A}" srcOrd="0" destOrd="0" presId="urn:microsoft.com/office/officeart/2005/8/layout/list1"/>
    <dgm:cxn modelId="{7A74A6B9-0589-4832-8823-9FAB06A21D05}" type="presParOf" srcId="{B31DCBF9-9B35-4295-868A-E7B68BA1B13A}" destId="{65A7A11B-BA96-448B-8502-30553A65E535}" srcOrd="1" destOrd="0" presId="urn:microsoft.com/office/officeart/2005/8/layout/list1"/>
    <dgm:cxn modelId="{4849EF59-86CA-4062-B98D-C37E33F14E4E}" type="presParOf" srcId="{CC0EA54B-05DF-4F9B-B0CB-54466EC398A6}" destId="{DCA88C7B-F4D8-49C3-AA29-8676599D2F01}" srcOrd="5" destOrd="0" presId="urn:microsoft.com/office/officeart/2005/8/layout/list1"/>
    <dgm:cxn modelId="{3FF454EB-AC44-44C2-854A-48B32C3B97C5}" type="presParOf" srcId="{CC0EA54B-05DF-4F9B-B0CB-54466EC398A6}" destId="{1AFB854B-CA33-4590-AAEB-1D57D97644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24847-3EDC-4E4B-84B2-56E8EE040107}">
      <dsp:nvSpPr>
        <dsp:cNvPr id="0" name=""/>
        <dsp:cNvSpPr/>
      </dsp:nvSpPr>
      <dsp:spPr>
        <a:xfrm>
          <a:off x="0" y="743850"/>
          <a:ext cx="10087699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918" tIns="437388" rIns="78291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Median Project Cost: $31,164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Median Incentive Amount: $2,545</a:t>
          </a:r>
        </a:p>
      </dsp:txBody>
      <dsp:txXfrm>
        <a:off x="0" y="743850"/>
        <a:ext cx="10087699" cy="1256850"/>
      </dsp:txXfrm>
    </dsp:sp>
    <dsp:sp modelId="{C6AA04C7-A20E-46E7-A17A-0B976D0D1AEC}">
      <dsp:nvSpPr>
        <dsp:cNvPr id="0" name=""/>
        <dsp:cNvSpPr/>
      </dsp:nvSpPr>
      <dsp:spPr>
        <a:xfrm>
          <a:off x="504384" y="433890"/>
          <a:ext cx="706138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Example Shows 8% of Cost Covered:</a:t>
          </a:r>
        </a:p>
      </dsp:txBody>
      <dsp:txXfrm>
        <a:off x="534646" y="464152"/>
        <a:ext cx="7000865" cy="559396"/>
      </dsp:txXfrm>
    </dsp:sp>
    <dsp:sp modelId="{1AFB854B-CA33-4590-AAEB-1D57D9764417}">
      <dsp:nvSpPr>
        <dsp:cNvPr id="0" name=""/>
        <dsp:cNvSpPr/>
      </dsp:nvSpPr>
      <dsp:spPr>
        <a:xfrm>
          <a:off x="0" y="2424060"/>
          <a:ext cx="10087699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918" tIns="437388" rIns="78291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Low - $0 to $2,545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High - $2,546 to $200,000</a:t>
          </a:r>
        </a:p>
      </dsp:txBody>
      <dsp:txXfrm>
        <a:off x="0" y="2424060"/>
        <a:ext cx="10087699" cy="1256850"/>
      </dsp:txXfrm>
    </dsp:sp>
    <dsp:sp modelId="{65A7A11B-BA96-448B-8502-30553A65E535}">
      <dsp:nvSpPr>
        <dsp:cNvPr id="0" name=""/>
        <dsp:cNvSpPr/>
      </dsp:nvSpPr>
      <dsp:spPr>
        <a:xfrm>
          <a:off x="504384" y="2114100"/>
          <a:ext cx="706138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904" tIns="0" rIns="26690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Guidance for Low or High Dollar Amounts:</a:t>
          </a:r>
        </a:p>
      </dsp:txBody>
      <dsp:txXfrm>
        <a:off x="534646" y="2144362"/>
        <a:ext cx="700086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1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3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91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76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54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33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67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66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8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1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61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1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Neural Network Prediction of NYSERDA PV Incentive Funds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r>
              <a:rPr lang="en-US"/>
              <a:t>1. Review the statistics of each variable to be used in the model.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3FF712-3DF4-4E03-C9B4-6D1756C12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68653"/>
              </p:ext>
            </p:extLst>
          </p:nvPr>
        </p:nvGraphicFramePr>
        <p:xfrm>
          <a:off x="2307718" y="3017520"/>
          <a:ext cx="8319037" cy="3208868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</a:tblPr>
              <a:tblGrid>
                <a:gridCol w="1207924">
                  <a:extLst>
                    <a:ext uri="{9D8B030D-6E8A-4147-A177-3AD203B41FA5}">
                      <a16:colId xmlns:a16="http://schemas.microsoft.com/office/drawing/2014/main" val="1285321838"/>
                    </a:ext>
                  </a:extLst>
                </a:gridCol>
                <a:gridCol w="1837989">
                  <a:extLst>
                    <a:ext uri="{9D8B030D-6E8A-4147-A177-3AD203B41FA5}">
                      <a16:colId xmlns:a16="http://schemas.microsoft.com/office/drawing/2014/main" val="385065801"/>
                    </a:ext>
                  </a:extLst>
                </a:gridCol>
                <a:gridCol w="2200121">
                  <a:extLst>
                    <a:ext uri="{9D8B030D-6E8A-4147-A177-3AD203B41FA5}">
                      <a16:colId xmlns:a16="http://schemas.microsoft.com/office/drawing/2014/main" val="359605381"/>
                    </a:ext>
                  </a:extLst>
                </a:gridCol>
                <a:gridCol w="3073003">
                  <a:extLst>
                    <a:ext uri="{9D8B030D-6E8A-4147-A177-3AD203B41FA5}">
                      <a16:colId xmlns:a16="http://schemas.microsoft.com/office/drawing/2014/main" val="2729988459"/>
                    </a:ext>
                  </a:extLst>
                </a:gridCol>
              </a:tblGrid>
              <a:tr h="96329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1374" marR="101374" marT="90269" marB="1013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Project Cost</a:t>
                      </a:r>
                    </a:p>
                  </a:txBody>
                  <a:tcPr marL="101374" marR="101374" marT="90269" marB="1013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NYSERDA Incentive</a:t>
                      </a:r>
                    </a:p>
                  </a:txBody>
                  <a:tcPr marL="101374" marR="101374" marT="90269" marB="1013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Expected KWh Annual Production</a:t>
                      </a:r>
                    </a:p>
                  </a:txBody>
                  <a:tcPr marL="101374" marR="101374" marT="90269" marB="1013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617130"/>
                  </a:ext>
                </a:extLst>
              </a:tr>
              <a:tr h="56139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endParaRPr lang="en-US" sz="2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9,495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1,689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5,894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83182"/>
                  </a:ext>
                </a:extLst>
              </a:tr>
              <a:tr h="56139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  <a:endParaRPr lang="en-US" sz="2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561"/>
                  </a:ext>
                </a:extLst>
              </a:tr>
              <a:tr h="56139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  <a:endParaRPr lang="en-US" sz="2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26,420,000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601,250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1,165,000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59889"/>
                  </a:ext>
                </a:extLst>
              </a:tr>
              <a:tr h="56139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2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31,164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2,545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7,773</a:t>
                      </a:r>
                    </a:p>
                  </a:txBody>
                  <a:tcPr marL="101374" marR="101374" marT="90269" marB="1013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842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06" y="2377440"/>
            <a:ext cx="5122889" cy="2103120"/>
          </a:xfrm>
        </p:spPr>
        <p:txBody>
          <a:bodyPr>
            <a:normAutofit/>
          </a:bodyPr>
          <a:lstStyle/>
          <a:p>
            <a:r>
              <a:rPr lang="en-US" dirty="0"/>
              <a:t>2. Review the breakdown of how many values fall into each category.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18A6767-E351-619D-C7B3-B83484EE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5" y="1271587"/>
            <a:ext cx="56102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06" y="2377440"/>
            <a:ext cx="5122889" cy="2103120"/>
          </a:xfrm>
        </p:spPr>
        <p:txBody>
          <a:bodyPr>
            <a:normAutofit/>
          </a:bodyPr>
          <a:lstStyle/>
          <a:p>
            <a:r>
              <a:rPr lang="en-US" dirty="0"/>
              <a:t>3. Review the relationship of the Project Cost variable versus the Total NYSERDA Incentive based on the category.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6C2007-FC8A-1D26-1840-6090828B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5" y="1271587"/>
            <a:ext cx="54006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1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06" y="2377440"/>
            <a:ext cx="5122889" cy="2103120"/>
          </a:xfrm>
        </p:spPr>
        <p:txBody>
          <a:bodyPr>
            <a:normAutofit/>
          </a:bodyPr>
          <a:lstStyle/>
          <a:p>
            <a:r>
              <a:rPr lang="en-US" dirty="0"/>
              <a:t>4. Review the relationship of the Expected </a:t>
            </a:r>
            <a:r>
              <a:rPr lang="en-US" dirty="0" err="1"/>
              <a:t>KWh</a:t>
            </a:r>
            <a:r>
              <a:rPr lang="en-US" dirty="0"/>
              <a:t> Annual Production variable versus the Total NYSERDA Incentive based on the category.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C3752F-C310-F4BC-3528-ABF3B705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5" y="1200150"/>
            <a:ext cx="55054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161D8D-3BC7-827A-7EE3-F365C2CC8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Training:</a:t>
            </a:r>
          </a:p>
          <a:p>
            <a:pPr marL="514350" lvl="1" indent="-285750"/>
            <a:r>
              <a:rPr lang="en-US" dirty="0"/>
              <a:t>80% of data used for training, 20% used for testing. (Roshan)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Cost and Expected </a:t>
            </a:r>
            <a:r>
              <a:rPr lang="en-US" dirty="0" err="1"/>
              <a:t>KWh</a:t>
            </a:r>
            <a:r>
              <a:rPr lang="en-US" dirty="0"/>
              <a:t> Annual Production variables used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Incentive Category used as output variable.</a:t>
            </a:r>
          </a:p>
          <a:p>
            <a:endParaRPr lang="en-US" dirty="0"/>
          </a:p>
        </p:txBody>
      </p:sp>
      <p:pic>
        <p:nvPicPr>
          <p:cNvPr id="7170" name="Picture 2" descr="Neural network (machine learning) - Wikipedia">
            <a:extLst>
              <a:ext uri="{FF2B5EF4-FFF2-40B4-BE49-F238E27FC236}">
                <a16:creationId xmlns:a16="http://schemas.microsoft.com/office/drawing/2014/main" id="{8229AC13-D54F-95C2-C0FC-3EF959FB736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" b="114"/>
          <a:stretch>
            <a:fillRect/>
          </a:stretch>
        </p:blipFill>
        <p:spPr bwMode="auto">
          <a:xfrm>
            <a:off x="6696075" y="301625"/>
            <a:ext cx="5221288" cy="62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56A20C-7782-2234-E620-A39D6CC95342}"/>
              </a:ext>
            </a:extLst>
          </p:cNvPr>
          <p:cNvSpPr txBox="1"/>
          <p:nvPr/>
        </p:nvSpPr>
        <p:spPr>
          <a:xfrm>
            <a:off x="9863667" y="6500626"/>
            <a:ext cx="2298700" cy="3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(Wikipedia Contributors)</a:t>
            </a:r>
          </a:p>
        </p:txBody>
      </p:sp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93895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06" y="2377440"/>
            <a:ext cx="5122889" cy="21031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evaluated for significance by it’s AUC score.  That value is 0.7214.</a:t>
            </a:r>
          </a:p>
          <a:p>
            <a:pPr marL="514350" lvl="1" indent="-285750"/>
            <a:r>
              <a:rPr lang="en-US" dirty="0"/>
              <a:t>True Positive Rate is plotted vs. the False Positive Rate</a:t>
            </a:r>
          </a:p>
          <a:p>
            <a:pPr marL="514350" lvl="1" indent="-285750"/>
            <a:r>
              <a:rPr lang="en-US" dirty="0"/>
              <a:t>Area under the plotted curve is calculated to represent the data represented by the model.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7AE5885-AF07-4FD5-5257-282160CF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5" y="1271587"/>
            <a:ext cx="54006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995" y="867103"/>
            <a:ext cx="8468267" cy="242906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00" r="16700"/>
          <a:stretch/>
        </p:blipFill>
        <p:spPr/>
      </p:pic>
    </p:spTree>
    <p:extLst>
      <p:ext uri="{BB962C8B-B14F-4D97-AF65-F5344CB8AC3E}">
        <p14:creationId xmlns:p14="http://schemas.microsoft.com/office/powerpoint/2010/main" val="70261103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Results &amp;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E1DB8-B185-13D7-2471-0FB43669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76" y="685800"/>
            <a:ext cx="3288128" cy="4023360"/>
          </a:xfrm>
          <a:prstGeom prst="rect">
            <a:avLst/>
          </a:prstGeom>
          <a:noFill/>
        </p:spPr>
      </p:pic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5E8F618-7250-7054-CC7F-90B056CC6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04755" y="685800"/>
            <a:ext cx="4937760" cy="4023360"/>
          </a:xfrm>
        </p:spPr>
        <p:txBody>
          <a:bodyPr/>
          <a:lstStyle/>
          <a:p>
            <a:r>
              <a:rPr lang="en-US" dirty="0"/>
              <a:t>The hypothesis was proven so the model can be recommended for use.</a:t>
            </a:r>
          </a:p>
          <a:p>
            <a:pPr lvl="1"/>
            <a:r>
              <a:rPr lang="en-US" dirty="0"/>
              <a:t>Caution is noted though as the AUC score is lower.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note of caution recommends that further analysis could be useful in determining if other variables or combinations could improve the model.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CE70E-0C84-F19C-CB97-623D4258043C}"/>
              </a:ext>
            </a:extLst>
          </p:cNvPr>
          <p:cNvSpPr txBox="1"/>
          <p:nvPr/>
        </p:nvSpPr>
        <p:spPr>
          <a:xfrm>
            <a:off x="2104976" y="4812231"/>
            <a:ext cx="1342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(K2 Analytics)</a:t>
            </a:r>
          </a:p>
        </p:txBody>
      </p:sp>
    </p:spTree>
    <p:extLst>
      <p:ext uri="{BB962C8B-B14F-4D97-AF65-F5344CB8AC3E}">
        <p14:creationId xmlns:p14="http://schemas.microsoft.com/office/powerpoint/2010/main" val="38119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161D8D-3BC7-827A-7EE3-F365C2CC8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Limited Variables from Data Set</a:t>
            </a:r>
          </a:p>
          <a:p>
            <a:pPr marL="514350" lvl="1" indent="-285750"/>
            <a:r>
              <a:rPr lang="en-US" dirty="0"/>
              <a:t>Further analysis could determine that other variables or combinations produce improved models.</a:t>
            </a:r>
          </a:p>
          <a:p>
            <a:endParaRPr lang="en-US" dirty="0"/>
          </a:p>
        </p:txBody>
      </p:sp>
      <p:pic>
        <p:nvPicPr>
          <p:cNvPr id="4" name="Content Placeholder 6" descr="Empty battery with solid fill">
            <a:extLst>
              <a:ext uri="{FF2B5EF4-FFF2-40B4-BE49-F238E27FC236}">
                <a16:creationId xmlns:a16="http://schemas.microsoft.com/office/drawing/2014/main" id="{EB5EA029-4E48-2DBB-2F91-0A85A4735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221" y="1310056"/>
            <a:ext cx="4237888" cy="4237888"/>
          </a:xfrm>
          <a:prstGeom prst="rect">
            <a:avLst/>
          </a:prstGeom>
        </p:spPr>
      </p:pic>
      <p:pic>
        <p:nvPicPr>
          <p:cNvPr id="5" name="Content Placeholder 9" descr="Warning with solid fill">
            <a:extLst>
              <a:ext uri="{FF2B5EF4-FFF2-40B4-BE49-F238E27FC236}">
                <a16:creationId xmlns:a16="http://schemas.microsoft.com/office/drawing/2014/main" id="{7F4D74BB-A789-5233-5D22-93E0B5BC7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7088" y="2689923"/>
            <a:ext cx="1478153" cy="14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17" name="Text Placeholder 8">
            <a:extLst>
              <a:ext uri="{FF2B5EF4-FFF2-40B4-BE49-F238E27FC236}">
                <a16:creationId xmlns:a16="http://schemas.microsoft.com/office/drawing/2014/main" id="{C9E9DD38-FAB9-2E47-6793-3041FC1CC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022636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00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51" r="16651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Problem &amp; Predictions</a:t>
            </a:r>
          </a:p>
          <a:p>
            <a:r>
              <a:rPr lang="en-US" dirty="0"/>
              <a:t>	Data Analysis Process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Benefits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1333" y="3127248"/>
            <a:ext cx="7016657" cy="3017520"/>
          </a:xfrm>
        </p:spPr>
        <p:txBody>
          <a:bodyPr/>
          <a:lstStyle/>
          <a:p>
            <a:r>
              <a:rPr lang="en-US" dirty="0"/>
              <a:t>Chris Kamper</a:t>
            </a:r>
          </a:p>
          <a:p>
            <a:r>
              <a:rPr lang="en-US" dirty="0"/>
              <a:t>ckampe1@wgu.edu</a:t>
            </a:r>
          </a:p>
          <a:p>
            <a:r>
              <a:rPr lang="en-US" dirty="0"/>
              <a:t>https://www.linkedin.com/in/christopherkamper/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873410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262961-9495-E252-E690-1E733A8C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93" y="1338492"/>
            <a:ext cx="10598784" cy="46997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“Classification Accuracy &amp; AUC ROC Curve | K2 Analytics.” K2 Analytics, 9 Aug. 2020, www.k2analytics.co.in/classification-accuracy-auc-roc-curve/. Accessed 1 Apr.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 Open Data. “Solar Electric Programs Reported by NYSERDA: Beginning 2000.” Ny.gov, 27 June 2014, data.ny.gov/Energy-Environment/Solar-Electric-Programs-Reported-by-NYSERDA-</a:t>
            </a:r>
            <a:r>
              <a:rPr lang="en-US" dirty="0" err="1"/>
              <a:t>Beginn</a:t>
            </a:r>
            <a:r>
              <a:rPr lang="en-US" dirty="0"/>
              <a:t>/3x8r-34rs/</a:t>
            </a:r>
            <a:r>
              <a:rPr lang="en-US" dirty="0" err="1"/>
              <a:t>about_data</a:t>
            </a:r>
            <a:r>
              <a:rPr lang="en-US" dirty="0"/>
              <a:t>. Accessed 26 Mar.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Roshan, Joseph V. “Optimal Ratio for Data Splitting.” Statistical Analysis and Data Mining, vol. 15, no. 4, 4 Apr. 2022, pp. 531–538, onlinelibrary.wiley.com/</a:t>
            </a:r>
            <a:r>
              <a:rPr lang="en-US" dirty="0" err="1"/>
              <a:t>doi</a:t>
            </a:r>
            <a:r>
              <a:rPr lang="en-US" dirty="0"/>
              <a:t>/full/10.1002/sam.11583#:~:text=A%20commonly%20used%20ratio%20is,optimal%20for%20a%20given%20dataset., https://doi.org/10.1002/sam.11583. Accessed 12 Apr.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Wikipedia Contributors. “Neural Network (Machine Learning).” Wikipedia, Wikimedia Foundation, 6 Apr. 2024, en.wikipedia.org/wiki/Neural_network_%28machine_learning%29. Accessed 14 Apr. 2024.</a:t>
            </a:r>
          </a:p>
        </p:txBody>
      </p:sp>
    </p:spTree>
    <p:extLst>
      <p:ext uri="{BB962C8B-B14F-4D97-AF65-F5344CB8AC3E}">
        <p14:creationId xmlns:p14="http://schemas.microsoft.com/office/powerpoint/2010/main" val="35919746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96" r="2296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Kamper</a:t>
            </a:r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MSDA Student at WGU, expected graduation April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in data and analytics since undergraduate studies.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working with data through academics and professional career.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to further gain knowledge and experience in all aspects of data science, analytics, and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the perfect last name, really enjoys camping!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995" y="867103"/>
            <a:ext cx="8468267" cy="2429064"/>
          </a:xfrm>
        </p:spPr>
        <p:txBody>
          <a:bodyPr/>
          <a:lstStyle/>
          <a:p>
            <a:r>
              <a:rPr lang="en-US" dirty="0"/>
              <a:t>Problem &amp; Predictions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50" r="21850"/>
          <a:stretch/>
        </p:blipFill>
        <p:spPr/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/>
          <a:lstStyle/>
          <a:p>
            <a:r>
              <a:rPr lang="en-US" dirty="0"/>
              <a:t>Research question &amp; 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/>
          <a:lstStyle/>
          <a:p>
            <a:r>
              <a:rPr lang="en-US" sz="2000" b="1" dirty="0"/>
              <a:t>Research Question:</a:t>
            </a:r>
          </a:p>
          <a:p>
            <a:endParaRPr lang="en-US" sz="2000" b="1" dirty="0"/>
          </a:p>
          <a:p>
            <a:r>
              <a:rPr lang="en-US" dirty="0"/>
              <a:t>Do the Project Cost and Expected </a:t>
            </a:r>
            <a:r>
              <a:rPr lang="en-US" dirty="0" err="1"/>
              <a:t>KWh</a:t>
            </a:r>
            <a:r>
              <a:rPr lang="en-US" dirty="0"/>
              <a:t> Annual Production variables have a significant impact on incentive amounts to be used to predict a high or low amount for a PV project under the NYSERDA program?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402" y="2327441"/>
            <a:ext cx="4846320" cy="4040574"/>
          </a:xfrm>
        </p:spPr>
        <p:txBody>
          <a:bodyPr/>
          <a:lstStyle/>
          <a:p>
            <a:pPr marL="0" lvl="1" indent="0">
              <a:buNone/>
            </a:pPr>
            <a:r>
              <a:rPr lang="en-US" sz="2000" b="1" dirty="0"/>
              <a:t>Hypothesis: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A statistically significant predictive model can be built from the Project Cost and Expected </a:t>
            </a:r>
            <a:r>
              <a:rPr lang="en-US" dirty="0" err="1"/>
              <a:t>KWh</a:t>
            </a:r>
            <a:r>
              <a:rPr lang="en-US" dirty="0"/>
              <a:t> Annual Production variables to predict the incentive amount as high or low.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Data Analysis Process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000" r="25000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72067682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ColleCtion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161D8D-3BC7-827A-7EE3-F365C2CC8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Sourced from New York State Energy Research and Development through NY Open Data Program: https://data.ny.gov/Energy-Environment/Solar-Electric-Programs-Reported-by-NYSERDA-Beginn/3x8r-34rs/about_data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Collected from the March 2024 update.</a:t>
            </a:r>
          </a:p>
        </p:txBody>
      </p:sp>
      <p:pic>
        <p:nvPicPr>
          <p:cNvPr id="8194" name="Picture 2" descr="NYSERDA's clean energy integration challenge | Clean Power Research">
            <a:extLst>
              <a:ext uri="{FF2B5EF4-FFF2-40B4-BE49-F238E27FC236}">
                <a16:creationId xmlns:a16="http://schemas.microsoft.com/office/drawing/2014/main" id="{9B2FEA4B-A9A7-B228-000F-7D69BDB9252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r="82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5EF04-2FDB-3732-04CD-155D26EA2703}"/>
              </a:ext>
            </a:extLst>
          </p:cNvPr>
          <p:cNvSpPr txBox="1"/>
          <p:nvPr/>
        </p:nvSpPr>
        <p:spPr>
          <a:xfrm>
            <a:off x="10668000" y="6541187"/>
            <a:ext cx="1524000" cy="3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(NY Open Data)</a:t>
            </a:r>
          </a:p>
        </p:txBody>
      </p:sp>
    </p:spTree>
    <p:extLst>
      <p:ext uri="{BB962C8B-B14F-4D97-AF65-F5344CB8AC3E}">
        <p14:creationId xmlns:p14="http://schemas.microsoft.com/office/powerpoint/2010/main" val="40617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Preparation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EFE5C42-059F-482E-C029-E8FA5107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1. Remove any variables not needed.</a:t>
            </a:r>
          </a:p>
          <a:p>
            <a:pPr>
              <a:lnSpc>
                <a:spcPct val="100000"/>
              </a:lnSpc>
            </a:pPr>
            <a:r>
              <a:rPr lang="en-US" dirty="0"/>
              <a:t>2. Remove any duplicated values based on a unique ID.</a:t>
            </a:r>
          </a:p>
          <a:p>
            <a:pPr>
              <a:lnSpc>
                <a:spcPct val="100000"/>
              </a:lnSpc>
            </a:pPr>
            <a:r>
              <a:rPr lang="en-US" dirty="0"/>
              <a:t>3. Remove any null values.</a:t>
            </a:r>
          </a:p>
          <a:p>
            <a:pPr>
              <a:lnSpc>
                <a:spcPct val="100000"/>
              </a:lnSpc>
            </a:pPr>
            <a:r>
              <a:rPr lang="en-US" dirty="0"/>
              <a:t>4. Create and calculate a new categorical variable defining the low and high categories of incentive dollars.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067AF2-693D-0448-72F1-AC8B1EF08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52601"/>
              </p:ext>
            </p:extLst>
          </p:nvPr>
        </p:nvGraphicFramePr>
        <p:xfrm>
          <a:off x="1280160" y="3159780"/>
          <a:ext cx="10374154" cy="292435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543453">
                  <a:extLst>
                    <a:ext uri="{9D8B030D-6E8A-4147-A177-3AD203B41FA5}">
                      <a16:colId xmlns:a16="http://schemas.microsoft.com/office/drawing/2014/main" val="2332324012"/>
                    </a:ext>
                  </a:extLst>
                </a:gridCol>
                <a:gridCol w="1552201">
                  <a:extLst>
                    <a:ext uri="{9D8B030D-6E8A-4147-A177-3AD203B41FA5}">
                      <a16:colId xmlns:a16="http://schemas.microsoft.com/office/drawing/2014/main" val="1685552357"/>
                    </a:ext>
                  </a:extLst>
                </a:gridCol>
                <a:gridCol w="1240717">
                  <a:extLst>
                    <a:ext uri="{9D8B030D-6E8A-4147-A177-3AD203B41FA5}">
                      <a16:colId xmlns:a16="http://schemas.microsoft.com/office/drawing/2014/main" val="1814517017"/>
                    </a:ext>
                  </a:extLst>
                </a:gridCol>
                <a:gridCol w="2254399">
                  <a:extLst>
                    <a:ext uri="{9D8B030D-6E8A-4147-A177-3AD203B41FA5}">
                      <a16:colId xmlns:a16="http://schemas.microsoft.com/office/drawing/2014/main" val="2221151035"/>
                    </a:ext>
                  </a:extLst>
                </a:gridCol>
                <a:gridCol w="3000144">
                  <a:extLst>
                    <a:ext uri="{9D8B030D-6E8A-4147-A177-3AD203B41FA5}">
                      <a16:colId xmlns:a16="http://schemas.microsoft.com/office/drawing/2014/main" val="2227243845"/>
                    </a:ext>
                  </a:extLst>
                </a:gridCol>
                <a:gridCol w="1783240">
                  <a:extLst>
                    <a:ext uri="{9D8B030D-6E8A-4147-A177-3AD203B41FA5}">
                      <a16:colId xmlns:a16="http://schemas.microsoft.com/office/drawing/2014/main" val="1684968691"/>
                    </a:ext>
                  </a:extLst>
                </a:gridCol>
              </a:tblGrid>
              <a:tr h="48739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3861" marR="7151" marT="102970" marB="10297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Project Number</a:t>
                      </a:r>
                    </a:p>
                  </a:txBody>
                  <a:tcPr marL="133861" marR="7151" marT="102970" marB="1029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Project Cost</a:t>
                      </a:r>
                    </a:p>
                  </a:txBody>
                  <a:tcPr marL="133861" marR="7151" marT="102970" marB="1029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NYSERDA Incentive</a:t>
                      </a:r>
                    </a:p>
                  </a:txBody>
                  <a:tcPr marL="133861" marR="7151" marT="102970" marB="1029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Expected KWh Annual Production</a:t>
                      </a:r>
                    </a:p>
                  </a:txBody>
                  <a:tcPr marL="133861" marR="7151" marT="102970" marB="1029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Incentive Category</a:t>
                      </a:r>
                    </a:p>
                  </a:txBody>
                  <a:tcPr marL="133861" marR="7151" marT="102970" marB="10297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70356"/>
                  </a:ext>
                </a:extLst>
              </a:tr>
              <a:tr h="48739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691293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25476.01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5131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674173"/>
                  </a:ext>
                </a:extLst>
              </a:tr>
              <a:tr h="48739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713651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14499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1440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7986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48932"/>
                  </a:ext>
                </a:extLst>
              </a:tr>
              <a:tr h="48739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580034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41006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3038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12517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305083"/>
                  </a:ext>
                </a:extLst>
              </a:tr>
              <a:tr h="48739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715572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18025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1012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5991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637780"/>
                  </a:ext>
                </a:extLst>
              </a:tr>
              <a:tr h="48739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457787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3375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33861" marR="7151" marT="102970" marB="102970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00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{95B46E0B-96EF-4FB0-9DD4-0956CE3430C2}tf89338750_win32</Template>
  <TotalTime>487</TotalTime>
  <Words>867</Words>
  <Application>Microsoft Office PowerPoint</Application>
  <PresentationFormat>Widescreen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Univers</vt:lpstr>
      <vt:lpstr>GradientVTI</vt:lpstr>
      <vt:lpstr>Neural Network Prediction of NYSERDA PV Incentive Funds</vt:lpstr>
      <vt:lpstr>Agenda</vt:lpstr>
      <vt:lpstr>Who AM I?</vt:lpstr>
      <vt:lpstr>Chris Kamper</vt:lpstr>
      <vt:lpstr>Problem &amp; Predictions</vt:lpstr>
      <vt:lpstr>Research question &amp; Hypothesis</vt:lpstr>
      <vt:lpstr>Data Analysis Process</vt:lpstr>
      <vt:lpstr>Data ColleCtion</vt:lpstr>
      <vt:lpstr>Preparation</vt:lpstr>
      <vt:lpstr>Exploratory Analysis</vt:lpstr>
      <vt:lpstr>Exploratory Analysis</vt:lpstr>
      <vt:lpstr>Exploratory Analysis</vt:lpstr>
      <vt:lpstr>Exploratory Analysis</vt:lpstr>
      <vt:lpstr>Modeling</vt:lpstr>
      <vt:lpstr>Evaluation</vt:lpstr>
      <vt:lpstr>Results</vt:lpstr>
      <vt:lpstr>Results &amp; Recommendations</vt:lpstr>
      <vt:lpstr>Limitations</vt:lpstr>
      <vt:lpstr>Benefits</vt:lpstr>
      <vt:lpstr>Thank you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Prediction of NYSERDA PV Incentive Funds</dc:title>
  <dc:creator>Chris Kamper</dc:creator>
  <cp:lastModifiedBy>Chris Kamper</cp:lastModifiedBy>
  <cp:revision>2</cp:revision>
  <dcterms:created xsi:type="dcterms:W3CDTF">2024-04-14T12:41:00Z</dcterms:created>
  <dcterms:modified xsi:type="dcterms:W3CDTF">2024-05-18T13:54:08Z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